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Уважаемые коллеги, добрый день! Мы начинаем наш практико-ориентированный интенсив по использованию технологий искусственного интеллекта в органах государственной власти и местного самоуправления.</a:t>
            </a:r>
          </a:p>
          <a:p/>
          <a:p>
            <a:r>
              <a:t>Тема ИИ сейчас звучит на всех уровнях, но в государственном аппарате отношение к ней особое: с одной стороны — колоссальный интерес и желание снять с себя рутину, с другой стороны — обоснованные опасения: "А законно ли это?", "Не нарушим ли мы 152-й закон о персональных данных?", "Не подставит ли нас нейросеть выдуманным фактом в официальном ответе?".</a:t>
            </a:r>
          </a:p>
          <a:p/>
          <a:p>
            <a:r>
              <a:t>Наша цель на этот 16-часовой курс — не сделать из вас программистов или IT-специалистов. Наша цель — дать вам надёжный инструмент "цифрового референта", который снимет до 70% бумажной тягомотины, но при этом сохранит 100% юридической чистоты и вашей личной служебной безопасности.</a:t>
            </a:r>
          </a:p>
          <a:p/>
          <a:p>
            <a:r>
              <a:t>Сегодня на первой паре мы разберём, как устроены большие языковые модели, почему они иногда "врут", как заставить их говорить строго по закону и как правильно ставить им задачи на языке государственного управления. В добрый путь!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Посмотрите на свой обычный рабочий день. Сколько часов уходит на составление однотипных ответов на жалобы? Сколько раз вы перечитывали многостраничный отчет по нацпроекту, чтобы выписать три цифры для доклада Главы? </a:t>
            </a:r>
          </a:p>
          <a:p/>
          <a:p>
            <a:r>
              <a:t>Объём входящих задач вырос в разы, а штатное расписание осталось прежним. В итоге специалист превращается в механического наборщика текста.</a:t>
            </a:r>
          </a:p>
          <a:p/>
          <a:p>
            <a:r>
              <a:t>Искусственный интеллект для нас — это не замена человеку, это экзоскелет. Он за 10 секунд готовит грамотный черновик, а вы, как носитель управленческого опыта, принимаете взвешенное решение. Но чтобы черновик был качественным, нужно уметь правильно ставить задачу.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Внедрение ИИ в госорганах — это не чья-то личная прихоть или дань моде. Это прямой государственный приоритет, закрепленный Указом Президента России № 440.</a:t>
            </a:r>
          </a:p>
          <a:p/>
          <a:p>
            <a:r>
              <a:t>Государство ставит задачу сделать аппарат быстрым, чутким и эффективным. Но в том же указе зафиксирован строжайший принцип: информационная безопасность и технологический суверенитет.</a:t>
            </a:r>
          </a:p>
          <a:p/>
          <a:p>
            <a:r>
              <a:t>Мы не внедряем зарубежные программы. Мы учимся работать с отечественными суверенными системами, которые созданы с учётом нашего законодательства и требований безопасности.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Коллеги, акцентирую ваше внимание: забудьте про использование ChatGPT или любых западных сервисов на рабочих местах!</a:t>
            </a:r>
          </a:p>
          <a:p/>
          <a:p>
            <a:r>
              <a:t>Любая строчка служебного текста, отправленная в ChatGPT — это юридически доказанный факт трансграничной передачи информации на серверы недружественных юрисдикций. Это прямое нарушение 149-ФЗ и 152-ФЗ, за которым следуют строгие взыскания вплоть до увольнения.</a:t>
            </a:r>
          </a:p>
          <a:p/>
          <a:p>
            <a:r>
              <a:t>В госсекторе мы работаем исключительно с суверенным контуром. Два главных национальных гиганта: GigaChat от Сбера и YandexGPT от Яндекса. Они соответствуют российским ГОСТам, хранят данные в РФ и понимают специфику нашего документооборота.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Многие сотрудники на рабочих местах сталкиваются с ситуацией: открывают GigaChat в Google Chrome, а браузер выдает тревожное окно: "Ваше подключение не защищено!". Человек пугается и закрывает сайт, думая, что там вирус.</a:t>
            </a:r>
          </a:p>
          <a:p/>
          <a:p>
            <a:r>
              <a:t>Объясняю на пальцах: после 2022 года зарубежные центры сертификации отозвали свои подписи у российских ресурсов. Россия создала собственный Национальный удостоверяющий центр Минцифры.</a:t>
            </a:r>
          </a:p>
          <a:p/>
          <a:p>
            <a:r>
              <a:t>В Google Chrome этих сертификатов нет. А вот в отечественном Яндекс Браузере они вшиты изначально. Поэтому на всех рабочих компьютерах рекомендуем работать через Яндекс Браузер — в нём сервисы Сбера и Яндекса открываются гладко и безопасно.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Самая опасная иллюзия новичка — думать, что по ту сторону экрана сидит живой юрист или всезнающий робот.</a:t>
            </a:r>
          </a:p>
          <a:p/>
          <a:p>
            <a:r>
              <a:t>Нейросеть не обладает сознанием. Она не понимает, что такое «справедливость», «Жилищный кодекс» или «Удмуртская Республика». Она считает математическую вероятность!</a:t>
            </a:r>
          </a:p>
          <a:p/>
          <a:p>
            <a:r>
              <a:t>Если вы напишете: «В соответствии со статьей 161...», модель рассчитывает, что с вероятностью 89% дальше должно идти словосочетание «Жилищного кодекса Российской Федерации». </a:t>
            </a:r>
          </a:p>
          <a:p/>
          <a:p>
            <a:r>
              <a:t>Это значит одно: модель — не волшебник, а зеркало вашего запроса. Если вы дадите ей сумбурную инструкцию — она отразит этот сумбур. Если зададите строгую структуру — выдаст идеальный служебный текст.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Почему нейросеть иногда начинает отвечать невпопад или теряет нить разговора? Потому что у неё переполняется контекстное окно.</a:t>
            </a:r>
          </a:p>
          <a:p/>
          <a:p>
            <a:r>
              <a:t>Слушатели часто делают грубейшую ошибку: открывают один диалог в понедельник и всю рабочую неделю ведут в нём дела. Сначала просят составить ответ бабушке по сосулькам, потом анализируют закупку асфальта, потом проект регламента. К пятнице модель начинает путать факты из разных документов и выдавать дикие ошибки!</a:t>
            </a:r>
          </a:p>
          <a:p/>
          <a:p>
            <a:r>
              <a:t>Запомните железное служебное правило: один документ — один диалог. Решили задачу по обращению — скопировали черновик, нажали кнопку «Новый чат» (плюсик) и начали новую задачу с чистого листа.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Переходим к самому коварному свойству генеративного ИИ — так называемым «галлюцинациям».</a:t>
            </a:r>
          </a:p>
          <a:p/>
          <a:p>
            <a:r>
              <a:t>Нейросеть запрограммирована быть полезной. Если вы спросите: «На какую статью Закона Удмуртской Республики сослаться при запрете мойки машин во дворах?», а точной статьи в её весах нет — она не скажет: «Я не знаю». Она сконструирует правдоподобную ссылку: «п. 2 ст. 14 Закона Удмуртии об административных правонарушениях». И всё бы ничего, но такой статьи в природе не существует!</a:t>
            </a:r>
          </a:p>
          <a:p/>
          <a:p>
            <a:r>
              <a:t>Если неопытный специалист скопирует эту статью в официальный ответ гражданину — на следующий день представление Прокуратуры окажется на столе у Главы района. Поэтому нормативные акты подлежат обязательной ручной проверке.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Коллеги, запишите эту фразу золотыми буквами: «ИИ генерирует черновик — чиновник несёт персональную ответственность».</a:t>
            </a:r>
          </a:p>
          <a:p/>
          <a:p>
            <a:r>
              <a:t>Нейросеть — это стажёр в ваш первый рабочий день. Он шустрый, много читал, пишет без орфографических ошибок, но у него нет жизненного опыта и он может перепутать пункты постановления. Вы же — опытный наставник.</a:t>
            </a:r>
          </a:p>
          <a:p/>
          <a:p>
            <a:r>
              <a:t>Если стажёр подготовил проект документа, вы не подписываете его вслепую. Вы берете карандаш, сверяете цифры, проверяете фамилии и только потом пускаете в работу. Если относиться к ИИ именно так — вы защищены на 100%.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Посмотрите на экран. Вот классическая ловушка новичка. Чиновник садится за компьютер и пишет: «Напиши ответ жителю по ямам». </a:t>
            </a:r>
          </a:p>
          <a:p/>
          <a:p>
            <a:r>
              <a:t>Что делает нейросеть? Она включает режим вежливого сказочника. Она пишет: «Уважаемый гражданин! Мы обязательно положим новый асфальт в мае 2026 года!». А у вас статья расходов на эту улицу не заложена, и денег в казне нет. Гражданин берёт это официальное письмо, идёт в прокуратуру или суд, и суд обязывает муниципалитет выполнить ремонт за счёт дефицитного бюджета!</a:t>
            </a:r>
          </a:p>
          <a:p/>
          <a:p>
            <a:r>
              <a:t>Чтобы этого не происходило, запрос должен строиться по специальной управленческой формуле.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Запомните эту формулу — РКП-ОФ: Роль, Контекст, Проблема, Ограничения, Формат. Это наш профессиональный стандарт.</a:t>
            </a:r>
          </a:p>
          <a:p/>
          <a:p>
            <a:r>
              <a:t>Роль включает в модели нужные нейронные связи — юридические или экономические. Контекст даёт фактуру, чтобы модель не брала данные из космоса. Проблема определяет действие.</a:t>
            </a:r>
          </a:p>
          <a:p/>
          <a:p>
            <a:r>
              <a:t>Но самое главное — Ограничения! Это поводок, на котором вы держите нейросеть. Если вы запретили давать обещания и придумывать статьи — она физически не сможет их сгенерировать. А Формат избавляет вас от необходимости вручную переформатировать текст.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Как гарантированно заблокировать выдумки нейросети? Очень просто: лишите её права на фантазию.</a:t>
            </a:r>
          </a:p>
          <a:p/>
          <a:p>
            <a:r>
              <a:t>Приём «Право на незнание» — самый мощный инструмент. В каждый рабочий промпт мы вставляем обязательную фразу: "Если в тексте нет сведений — прямо напиши: сведений нет. Додумывать запрещено".</a:t>
            </a:r>
          </a:p>
          <a:p/>
          <a:p>
            <a:r>
              <a:t>Как только модель видит этот запрет, она перестает сочинять несуществующие законы. На практическом занятии вы сами проведете эксперимент и увидите, как кардинально меняется поведение системы.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Это центральный слайд сегодняшнего занятия по линии безопасности. 152-й федеральный закон никто не отменял. </a:t>
            </a:r>
          </a:p>
          <a:p/>
          <a:p>
            <a:r>
              <a:t>Передача фамилии гражданина, его домашнего адреса и номера телефона в сторонний облачный сервис — это грубейшее нарушение. Поэтому наш профессиональный принцип: в нейросеть уходит только суть проблемы, очищенная от личных данных.</a:t>
            </a:r>
          </a:p>
          <a:p/>
          <a:p>
            <a:r>
              <a:t>Иванов Иван Иванович превращается в метку [ЗАЯВИТЕЛЬ]. Улица Пушкинская, дом 216 превращается в [АДРЕС_1]. Нейросеть готовит блестящий проект ответа, а реальные реквизиты подставляются обратно уже на вашем служебном компьютере. В нашем портале для этого есть встроенный симулятор.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Вот готовый регламент, который вы можете внедрить в работу своего отдела прямо завтра. 4 понятных шага.</a:t>
            </a:r>
          </a:p>
          <a:p/>
          <a:p>
            <a:r>
              <a:t>Обратите внимание: весь процесс занимает не 2 дня согласований, а 5–7 минут. И из них почти всё время уходит не на рутинный набор букв на клавиатуре, а на вашу экспертную проверку качества документа.</a:t>
            </a:r>
          </a:p>
          <a:p/>
          <a:p>
            <a:r>
              <a:t>ИИ берёт на себя черновую работу, а вы остаетесь главным редактором и лицом, принимающим ответственное решение.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Теоретическая часть нашей первой пары подошла к концу. Мы с вами разобрали принципы, архитектуру, риски и формулы.</a:t>
            </a:r>
          </a:p>
          <a:p/>
          <a:p>
            <a:r>
              <a:t>Теперь настало время закрепить это своими руками. На портале aiobuchenie43.ru во вкладке «Пара 1: Лекция и Практика» для вас подготовлены все материалы и тексты заданий.</a:t>
            </a:r>
          </a:p>
          <a:p/>
          <a:p>
            <a:r>
              <a:t>Я передаю слово нашему преподавателю практической части, который проведет вас по всем четырем упражнениям. Ваша цель — лично прочувствовать, как ИИ подчиняется управленческой дисциплине. Желаю всем продуктивной работы за компьютерами!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1097280"/>
            <a:ext cx="10362895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00" b="1">
                <a:solidFill>
                  <a:srgbClr val="10B981"/>
                </a:solidFill>
              </a:defRPr>
            </a:pPr>
            <a:r>
              <a:t>16 АКАДЕМИЧЕСКИХ ЧАСОВ • 8 ПАР • ДЕНЬ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645920"/>
            <a:ext cx="10362895" cy="201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FFFFFF"/>
                </a:solidFill>
              </a:defRPr>
            </a:pPr>
            <a:r>
              <a:t>Искусственный интеллект в государственном и муниципальном управлении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3931920"/>
            <a:ext cx="1036289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000">
                <a:solidFill>
                  <a:srgbClr val="94A3B8"/>
                </a:solidFill>
              </a:defRPr>
            </a:pPr>
            <a:r>
              <a:t>Пара 1. Ландшафт суверенного ИИ, архитектура LLM и психология управленческого промпта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5303520"/>
            <a:ext cx="10362895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500" b="1">
                <a:solidFill>
                  <a:srgbClr val="D97706"/>
                </a:solidFill>
              </a:defRPr>
            </a:pPr>
            <a:r>
              <a:t>Спикер: Сергей Анатольевич Шихов  |  Портал курса: aiobuchenie43.ru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ВЫЗОВЫ ГОСАППАРАТА 2026 • СЛАЙД 2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Почему госслужащий тонет в рутине?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Экспоненциальный рост информации vs ограниченный человеческий ресурс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📈 Информационный вал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Рост обращений граждан по 59-ФЗ на 35–40% ежегодно.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Множество каналов: Госуслуги, соцсети, госпаблики ВКонтакте, мессенджер MAX.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Требование жителей и руководства: отвечать быстрее, человечнее и без отписок.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⏳ Рутина вместо смыслов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До 65% рабочего времени уходит на техническое перекладывание слов.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Составление справок, сведение 50-страничных отчетов к 3 абзацам.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Дефицит времени на реальный анализ проблем территории и живое общение.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⚠️ Синдром «копипаста»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Хроническая усталость специалистов и механические ошибки в датах/статьях.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Сухие канцеляризмы («Вам отказано на основании пункта...»), порождающие конфликты.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Риск представлений надзорных органов из-за сорванных сроков.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НОРМАТИВНЫЙ БАЗИС И ГОСКУРС • СЛАЙД 3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Государственный курс: ИИ как приоритет развития РФ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Переход от точечных экспериментов к стандартизированным регламентам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🇷🇺 Указ Президента РФ № 440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Обновленная Национальная стратегия развития искусственного интеллекта на период до 2030 года.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Прямая директива: повсеместное внедрение ИИ в органах государственной власти и МСУ.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Ключевая цель — повышение скорости и качества государственных и муниципальных услуг.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🏛️ Поручения Правительства РФ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Внедрение генеративных ИИ-ассистентов в документооборот ведомств.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Ускорение подготовки нормативных правовых актов и аналитических материалов.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Автоматизация первого уровня обработки обращений граждан.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7E22C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7E22CE"/>
                </a:solidFill>
              </a:defRPr>
            </a:pPr>
            <a:r>
              <a:t>🛡️ Контроль и суверенитет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Работа исключительно с доверенными российскими технологическими платформами.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Полная изоляция данных внутри государственной информационной инфраструктуры.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Персональная ответственность руководителя за достоверность документов.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СУВЕРЕННЫЙ ТЕХНОЛОГИЧЕСКИЙ КОНТУР • СЛАЙД 4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Суверенный ландшафт ИИ: почему зарубежные сервисы под запретом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Сравнение правового и технологического статуса ИИ-систем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❌ Зарубежный ИИ (ChatGPT, Claude, Copilot)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СТРОЖАЙШИЙ ЗАПРЕТ по 149-ФЗ и 152-ФЗ на служебных рабочих местах.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Трансграничная передача информации на серверы под юрисдикцией США.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Риск утечки служебной переписки, закрытых планов и персональных данных.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Модели не знают специфики нормативной базы РФ и законодательства Удмуртии.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0147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347307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✅ Суверенный ИИ РФ (GigaChat и YandexGPT)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Серверы и базы данных физически размещены на территории Российской Федерации.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Аттестация по требованиям безопасности ФСТЭК и Роскомнадзора.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Обучены на массиве российских законов, ГОСТов, стандартов СЭД и деловой этики.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Допущены к использованию в корпоративном и государственном секторах.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СЕТЕВАЯ БЕЗОПАСНОСТЬ И ГОСТ • СЛАЙД 5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Сертификаты НУЦ Минцифры РФ и сетевой доступ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Как устроен защищённый доступ к отечественным ИИ-сервисам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🔒 Национальный УЦ Минцифры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Государственный удостоверяющий центр, выдающий доверенные SSL/TLS сертификаты шифрования.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Гарантирует защиту интернет-трафика от перехвата и внешнего вмешательства.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⚠️ Ошибка в зарубежных браузерах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Google Chrome и Apple Safari не содержат российских корневых сертификатов.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При входе в GigaChat они выводят пугающее предупреждение: «Подключение не защищено».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💡 Простое решение для госсети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Использование Яндекс Браузера или браузера «Атом», где сертификаты НУЦ встроены нативно.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Мгновенный вход в GigaChat (giga.chat) и Яндекс Нейро без предупреждений и сбоев.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АНАТОМИЯ БОЛЬШИХ ЯЗЫКОВЫХ МОДЕЛЕЙ • СЛАЙД 6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Анатомия LLM: разрушение мифа о «мыслящем роботе»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Как на самом деле работает генеративный искусственный интеллект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❌ Миф о разуме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Нейросеть НЕ мыслит, НЕ обладает сознанием и НЕ понимает смысла законов.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Она не «помнит» прошлые диалоги, если они не поданы во входящем контексте.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Она не имеет собственных убеждений или политической позиции.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⚙️ Механизм Next-Token Prediction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Модель — это гигантский вероятностный калькулятор (миллиарды математических весов).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Единственная задача: предсказать наиболее правдоподобный СЛЕДУЮЩИЙ фрагмент текста.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Аналогия: высокоинтеллектуальный «Т9 на суперкомпьютере», обученный на колоссальном массиве книг и документов.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🎯 Главный закон работы с ИИ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«Качество ответа модели на 100% предопределено качеством формулировки вопроса».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Размытый вопрос = водянистая отписка. Чёткое техническое задание = безупречный документ.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ТЕХНОЛОГИЧЕСКИЕ ОГРАНИЧЕНИЯ • СЛАЙД 7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Токены и память: почему модель иногда «забывает»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Ограничения контекстного окна и правила гигиены диалога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🔤 Что такое токен?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Токен — это неделимый смысловой кирпичик текста для ИИ (слог или часть слова).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В среднем 1 токен = 3–4 символа русского текста.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Слово «Администрация» состоит примерно из 3 токенов.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📦 Контекстное окно (Память)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Оперативная память одного диалога ограничена (обычно 8 000 – 32 000 токенов).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Если скормить в чат книгу на 300 страниц, модель начнёт «вытеснять» начало инструкции.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🧹 Правило «Чистого листа»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«Один служебный документ — один новый диалог».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Категорически запрещено смешивать в одном чате жалобу по ЖКХ, отчёт по дорогам и проект постановления.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ГЛАВНЫЙ РИСК НЕЙРОСЕТЕЙ • СЛАЙД 8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Природа «галлюцинаций»: почему модель уверенно врёт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Синдром правдоподобной дезинформации и методы его распознавания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🎭 Что такое галлюцинация ИИ?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Генерация фактов, которых нет в реальности: вымышленные статьи кодексов, несуществующие ГОСТы, придуманные фамилии чиновников.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Модель не «обманывает» намеренно — она просто статистически достраивает фразу.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⚖️ Иллюзия авторитетности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Ложь упаковывается в идеальный строгий канцелярский стиль: «согласно п. 4 ст. 19.3 Закона УР № 82-РЗ...».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Для неподготовленного человека текст выглядит абсолютно достоверным и солидным.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7E22C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7E22CE"/>
                </a:solidFill>
              </a:defRPr>
            </a:pPr>
            <a:r>
              <a:t>🔍 Источник галлюцинаций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Провокационный или неточный вопрос человека («Назови закон, запрещающий шуметь в обед...»).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Отсутствие в промпте прямого запрета на додумывание информации.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ПРИНЦИП ПЕРСОНАЛЬНОЙ ОТВЕТСТВЕННОСТИ • СЛАЙД 9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Главное юридическое правило госслужащего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Презумпция недостоверности любого неотредактированного черновика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📜 Юридический статус генерации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Текст, сгенерированный ИИ, не является официальным документом.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Он не имеет юридической силы до момента подписания уполномоченным должностным лицом.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⚖️ Персональная ответственность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Вы не сможете сказать в суде или надзорным органам: «Это мне Сбер так написал».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Всю полноту дисциплинарной, административной и материальной ответственности несёт исполнитель, поставивший свою подпись в СЭД.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✍️ Золотая пропорция времени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Раньше: 90% времени уходило на набор текста, 10% — на вычитку.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 ИИ: 10% времени уходит на генерацию черновика, 90% — на экспертный контроль и фактчекинг.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АНАЛИЗ ОШИБОК • СЛАЙД 10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Ловушка бытового запроса: принцип «Мусор на входе — мусор на выходе»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Почему 90% сотрудников разочаровываются в ИИ при первых попытках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❌ Бытовой запрос новичка (ПЛОХО)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Промпт: «Напиши ответ жителю на жалобу о ямах на улице Ленина».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Результат ИИ: Водянистое сочинение на 2 страницы.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Опасные фразы ИИ: «Мы обязательно отремонтируем дорогу к 1 мая!» (необоснованное юридическое обязательство при отсутствии бюджета).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Итог: Гражданин с этим письмом выигрывает суд против Администрации.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0147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347307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✅ Профессиональный управленческий промпт (ХОРОШО)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Промпт: Задана роль эксперта дорожного отдела + контекст программы + ограничения бюджета + запрет давать обещания до торгов.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Результат ИИ: Выверенный ответ по 59-ФЗ со ссылкой на дату ближайшего планового комиссионного обследования.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Итог: Гражданин удовлетворён фактами, риски для муниципалитета сведены к нулю.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СТАНДАРТ УПРАВЛЕНЧЕСКОГО ПРОМПТА • СЛАЙД 11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Формула управленческого промпта: Стандарт РКП-ОФ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5 обязательных элементов любого профессионального запроса к нейросети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1962851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1688531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Р — Роль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«Ты — начальник юридического управления Администрации муниципального образования». Задает модели профессиональный лексикон и оптику.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22971" y="1828800"/>
            <a:ext cx="1962851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7E22C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3060131" y="1965960"/>
            <a:ext cx="1688531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7E22CE"/>
                </a:solidFill>
              </a:defRPr>
            </a:pPr>
            <a:r>
              <a:t>К — Контекст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«Бюджет ограничен, гарантийный срок ремонта истёк, в районе действует муниципальная программа благоустройства № 142». Предоставляет фактуру.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114422" y="1828800"/>
            <a:ext cx="1962851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251582" y="1965960"/>
            <a:ext cx="1688531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П — Проблема / Задача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«Составь проект официального ответа на обращение гражданина о протечке кровли в соответствии с 59-ФЗ». Чёткое целеполагание.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05873" y="1828800"/>
            <a:ext cx="1962851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443033" y="1965960"/>
            <a:ext cx="1688531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О — Ограничения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«СТРОГО запрещено давать финансовые обещания до выделения субсидии. Сохраняй метки [ЗАЯВИТЕЛЬ], [АДРЕС]. Не выдумывай статьи законов». Барьеры безопасности.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497324" y="1828800"/>
            <a:ext cx="1962851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34484" y="1965960"/>
            <a:ext cx="1688531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Ф — Формат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«Официальный бланк, не более 1 листа А4, тон деэскалации конфликта, в конце — контакты аварийно-диспетчерской службы». Финальный вид.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ТЕХНИКА БЕЗОПАСНОСТИ • СЛАЙД 12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Техника блокировки галлюцинаций (Zero-Hallucination)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Три системных приёма, заставляющих модель отвечать строго по фактам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⚓ Приём 1: «Строгий якорь»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Инструкция в промпте: «Работай ИСКЛЮЧИТЕЛЬНО на основе текста документа ниже. Любую внешнюю информацию из интернета полностью игнорируй».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Модель отключает ассоциативный генератор и работает в режиме чистого экстрактора.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83938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4521098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🚫 Приём 2: «Право на незнание»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Инструкция: «Если в предоставленном тексте нет прямого ответа на вопрос, напиши: «В предоставленных материалах сведения отсутствуют». Додумывать СТРОГО запрещено».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Снимает психологическую ловушку ИИ «угодить пользователю любой ценой».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36356" y="1828800"/>
            <a:ext cx="3423818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173516" y="1965960"/>
            <a:ext cx="3149498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🪜 Приём 3: «Пошаговое рассуждение»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Инструкция: «Сначала выпиши ключевые факты и пункты нормативного акта, и только потом сформулируй результирующий вывод».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Метод Chain-of-Thought повышает логическую точность ответа в 3 раза.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КОНФИДЕНЦИАЛЬНОСТЬ И 152-ФЗ • СЛАЙД 13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Информационная гигиена и 152-ФЗ: Красная и Зелёная зоны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Разграничение типов информации при работе с внешними сервисами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⛔ КРАСНАЯ ЗОНА (СТРОЖАЙШЕ ЗАПРЕЩЕНО)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Сведения, составляющие государственную тайну, служебную тайну, гриф «ДСП».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Персональные данные граждан: ФИО, паспортные данные, номера СНИЛС, ИНН, личные телефоны, адреса проживания.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Закрытые финансовые транзакции, пароли и реквизиты доступа к защищённым ведомственным сетям.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0147" y="1828800"/>
            <a:ext cx="5250027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347307" y="1965960"/>
            <a:ext cx="4975707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🟢 ЗЕЛЁНАЯ ЗОНА (РАЗРЕШЕНО К ОБРАБОТКЕ)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Обезличенные тексты обращений граждан с маскированными метками: [ЗАЯВИТЕЛЬ], [АДРЕС_1], [НОМЕР_ЕДС].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Проекты нормативных правовых актов, административных регламентов и типовых постановлений.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Открытая статистика, планы благоустройства, реестры закупок по 44-ФЗ, тезисы для публичных докладов.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СКВОЗНОЙ РЕГЛАМЕНТ • СЛАЙД 14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Инженерный конвейер служебного документа (4 шага)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Типовой маршрут подготовки документа от входящего письма до подписи в СЭД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1. Деперсонализация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Специалист копирует обращение из СЭД и маскирует персональные данные метками [ЗАЯВИТЕЛЬ], [АДРЕС] (30 сек).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470833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7E22C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3607993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7E22CE"/>
                </a:solidFill>
              </a:defRPr>
            </a:pPr>
            <a:r>
              <a:t>2. Генерация черновика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Отправка обезличенного промпта по формуле РКП-ОФ в суверенный ИИ (GigaChat / YandexGPT) — получение проекта (15 сек).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0147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9770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47307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97706"/>
                </a:solidFill>
              </a:defRPr>
            </a:pPr>
            <a:r>
              <a:t>3. Служебный фактчекинг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Специалист проверяет факты, цифры, ссылки на статьи законов и соответствие позиции руководства (3–5 мин).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949461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086621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4. Подстановка и СЭД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Обратная замена меток на реальные реквизиты заявителя, вставка в чистовик и отправка на подписание в СЭД «Директум».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365760"/>
            <a:ext cx="10728655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2563EB"/>
                </a:solidFill>
              </a:defRPr>
            </a:pPr>
            <a:r>
              <a:t>ПАРА 1: ЛЕКЦИЯ • ПЕРЕХОД К ПРАКТИКЕ • СЛАЙД 15 ИЗ 15</a:t>
            </a:r>
          </a:p>
          <a:p>
            <a:pPr>
              <a:defRPr sz="2400" b="1">
                <a:solidFill>
                  <a:srgbClr val="0F172A"/>
                </a:solidFill>
              </a:defRPr>
            </a:pPr>
            <a:r>
              <a:t>Карта Практикума №1: Входной тест-драйв суверенного ИИ</a:t>
            </a:r>
          </a:p>
          <a:p>
            <a:pPr>
              <a:defRPr sz="1200">
                <a:solidFill>
                  <a:srgbClr val="64748B"/>
                </a:solidFill>
              </a:defRPr>
            </a:pPr>
            <a:r>
              <a:t>4 практических упражнения на 90 минут за ноутбуками со вторым преподавателем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2563EB"/>
                </a:solidFill>
              </a:defRPr>
            </a:pPr>
            <a:r>
              <a:t>Упражнение 1 (20 мин)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«Битва запросов»: сравниваем бытовой запрос и формулу РКП-ОФ на кейсе ямочного ремонта дорог.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470833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3607993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DC2626"/>
                </a:solidFill>
              </a:defRPr>
            </a:pPr>
            <a:r>
              <a:t>Упражнение 2 (25 мин)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«Охота на галлюцинации»: намеренно провоцируем нейросеть на выдумку закона и ловим её на фактчекинге.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0147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47307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10B981"/>
                </a:solidFill>
              </a:defRPr>
            </a:pPr>
            <a:r>
              <a:t>Упражнение 3 (20 мин)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«Капкан для выдумок»: блокируем галлюцинации жесткими системными ограничениями на тексте регламента.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949461" y="1828800"/>
            <a:ext cx="2510713" cy="4297680"/>
          </a:xfrm>
          <a:prstGeom prst="roundRect">
            <a:avLst/>
          </a:prstGeom>
          <a:solidFill>
            <a:srgbClr val="F8FAFC"/>
          </a:solidFill>
          <a:ln w="25400">
            <a:solidFill>
              <a:srgbClr val="7E22C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086621" y="1965960"/>
            <a:ext cx="2236393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00" b="1">
                <a:solidFill>
                  <a:srgbClr val="7E22CE"/>
                </a:solidFill>
              </a:defRPr>
            </a:pPr>
            <a:r>
              <a:t>Упражнение 4 (25 мин)</a:t>
            </a:r>
          </a:p>
          <a:p>
            <a:pPr>
              <a:spcBef>
                <a:spcPts val="600"/>
              </a:spcBef>
              <a:defRPr sz="1100">
                <a:solidFill>
                  <a:srgbClr val="0F172A"/>
                </a:solidFill>
              </a:defRPr>
            </a:pPr>
            <a:r>
              <a:t>• «Служебное поручение»: составляем структурированный протокол «Кто — Что — Срок» по стенограмме планёрки Главы.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6309360"/>
            <a:ext cx="10728655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>
                <a:solidFill>
                  <a:srgbClr val="64748B"/>
                </a:solidFill>
              </a:defRPr>
            </a:pPr>
            <a:r>
              <a:t>Интенсив по ИИ для органов власти Удмуртии • Спикер: С.А. Шихов • Портал: aiobuchenie43.ru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